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3" r:id="rId2"/>
    <p:sldId id="343" r:id="rId3"/>
    <p:sldId id="341" r:id="rId4"/>
    <p:sldId id="342" r:id="rId5"/>
    <p:sldId id="345" r:id="rId6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2" autoAdjust="0"/>
    <p:restoredTop sz="88875" autoAdjust="0"/>
  </p:normalViewPr>
  <p:slideViewPr>
    <p:cSldViewPr showGuides="1">
      <p:cViewPr>
        <p:scale>
          <a:sx n="80" d="100"/>
          <a:sy n="80" d="100"/>
        </p:scale>
        <p:origin x="1458" y="34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862" cy="495872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294" y="2"/>
            <a:ext cx="2945862" cy="495872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r">
              <a:defRPr sz="1200"/>
            </a:lvl1pPr>
          </a:lstStyle>
          <a:p>
            <a:fld id="{753D0F71-9E11-4E4D-8BCC-8F737DFE520F}" type="datetimeFigureOut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03" tIns="44102" rIns="88203" bIns="44102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65" y="4715406"/>
            <a:ext cx="5438748" cy="4467471"/>
          </a:xfrm>
          <a:prstGeom prst="rect">
            <a:avLst/>
          </a:prstGeom>
        </p:spPr>
        <p:txBody>
          <a:bodyPr vert="horz" lIns="88203" tIns="44102" rIns="88203" bIns="44102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814"/>
            <a:ext cx="2945862" cy="495872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294" y="9430814"/>
            <a:ext cx="2945862" cy="495872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r">
              <a:defRPr sz="1200"/>
            </a:lvl1pPr>
          </a:lstStyle>
          <a:p>
            <a:fld id="{6CC0D17C-3A80-4EED-9DAE-5FC3920B88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581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55A6-74E9-4343-BC99-5C7F1AE76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2C44-EF9E-480F-AB31-19934A930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9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7E3A-ADC2-4557-AFEB-1375C1EF5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3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74BE6-DCE0-4019-9B6D-8F04908D4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23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7EE04-860B-4E9B-972B-ECA8CB056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8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6E9E1-CB22-4BD6-A5CF-84F327190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5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23723-0886-4F0F-A17C-36D128CA9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6A2C1-1262-4BE4-B690-C4F135265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0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04626-30C6-49DE-BD29-CCBCD8440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4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BBB43-3B58-40C2-936F-02D49134A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A2B9B-053B-4A69-B438-9EC65A748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0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/>
              <a:t>Klepnutím lze upravit styly předlohy textu.</a:t>
            </a:r>
          </a:p>
          <a:p>
            <a:pPr lvl="1"/>
            <a:r>
              <a:rPr lang="en-US" altLang="cs-CZ"/>
              <a:t>Druhá úroveň</a:t>
            </a:r>
          </a:p>
          <a:p>
            <a:pPr lvl="2"/>
            <a:r>
              <a:rPr lang="en-US" altLang="cs-CZ"/>
              <a:t>Třetí úroveň</a:t>
            </a:r>
          </a:p>
          <a:p>
            <a:pPr lvl="3"/>
            <a:r>
              <a:rPr lang="en-US" altLang="cs-CZ"/>
              <a:t>Čtvrtá úroveň</a:t>
            </a:r>
          </a:p>
          <a:p>
            <a:pPr lvl="4"/>
            <a:r>
              <a:rPr lang="en-US" alt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FBA41F-CABB-4700-8535-849FBE8FD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76">
            <a:extLst>
              <a:ext uri="{FF2B5EF4-FFF2-40B4-BE49-F238E27FC236}">
                <a16:creationId xmlns:a16="http://schemas.microsoft.com/office/drawing/2014/main" id="{0A0C2714-E79B-A117-36E3-F0A7B5BBF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3120" y="1646023"/>
            <a:ext cx="73" cy="795736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4" name="Line 569">
            <a:extLst>
              <a:ext uri="{FF2B5EF4-FFF2-40B4-BE49-F238E27FC236}">
                <a16:creationId xmlns:a16="http://schemas.microsoft.com/office/drawing/2014/main" id="{9EAB1B2A-6A8B-BF41-E79A-7861DBDCC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6616" y="2035359"/>
            <a:ext cx="0" cy="484161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288925" y="269289"/>
            <a:ext cx="9328150" cy="68580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none" lIns="288000" tIns="46800" rIns="288000" anchor="ctr" anchorCtr="0"/>
          <a:lstStyle/>
          <a:p>
            <a:r>
              <a:rPr lang="cs-CZ" dirty="0"/>
              <a:t>Zápis výsledku měření</a:t>
            </a:r>
          </a:p>
        </p:txBody>
      </p:sp>
      <p:sp>
        <p:nvSpPr>
          <p:cNvPr id="3" name="Line 570">
            <a:extLst>
              <a:ext uri="{FF2B5EF4-FFF2-40B4-BE49-F238E27FC236}">
                <a16:creationId xmlns:a16="http://schemas.microsoft.com/office/drawing/2014/main" id="{D8E4D685-62BF-9A2E-61F0-D415B8E7B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5312" y="2238559"/>
            <a:ext cx="33337" cy="4064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5" name="Line 572">
            <a:extLst>
              <a:ext uri="{FF2B5EF4-FFF2-40B4-BE49-F238E27FC236}">
                <a16:creationId xmlns:a16="http://schemas.microsoft.com/office/drawing/2014/main" id="{942A1EFD-18C8-B2FE-5557-4357D0055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96816" y="5444138"/>
            <a:ext cx="273936" cy="27344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6" name="Line 573">
            <a:extLst>
              <a:ext uri="{FF2B5EF4-FFF2-40B4-BE49-F238E27FC236}">
                <a16:creationId xmlns:a16="http://schemas.microsoft.com/office/drawing/2014/main" id="{A7591528-935F-9B9C-CBF5-1EF003D21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2686" y="3284721"/>
            <a:ext cx="0" cy="4095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8" name="Line 577">
            <a:extLst>
              <a:ext uri="{FF2B5EF4-FFF2-40B4-BE49-F238E27FC236}">
                <a16:creationId xmlns:a16="http://schemas.microsoft.com/office/drawing/2014/main" id="{A44EF9CD-46D9-2C43-68E2-A45196035E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07324" y="3284721"/>
            <a:ext cx="161900" cy="697706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3B36379C-16E1-D2E3-EA21-6F1620A881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7568" y="2340159"/>
          <a:ext cx="689768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228600" progId="Equation.DSMT4">
                  <p:embed/>
                </p:oleObj>
              </mc:Choice>
              <mc:Fallback>
                <p:oleObj name="Equation" r:id="rId2" imgW="1574640" imgH="228600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:a16="http://schemas.microsoft.com/office/drawing/2014/main" id="{3B36379C-16E1-D2E3-EA21-6F1620A881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568" y="2340159"/>
                        <a:ext cx="6897687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D1E60104-CB04-371D-50E5-29E25DF24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5159" y="5696726"/>
          <a:ext cx="6367561" cy="760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28600" progId="Equation.DSMT4">
                  <p:embed/>
                </p:oleObj>
              </mc:Choice>
              <mc:Fallback>
                <p:oleObj name="Equation" r:id="rId4" imgW="1917360" imgH="228600" progId="Equation.DSMT4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:a16="http://schemas.microsoft.com/office/drawing/2014/main" id="{D1E60104-CB04-371D-50E5-29E25DF24D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159" y="5696726"/>
                        <a:ext cx="6367561" cy="7605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566">
            <a:extLst>
              <a:ext uri="{FF2B5EF4-FFF2-40B4-BE49-F238E27FC236}">
                <a16:creationId xmlns:a16="http://schemas.microsoft.com/office/drawing/2014/main" id="{EA3EA45F-54AE-8D73-461A-5BBE1F7AD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428133"/>
            <a:ext cx="2484562" cy="64698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Značka veličiny </a:t>
            </a:r>
            <a:r>
              <a:rPr lang="cs-CZ" altLang="cs-CZ" sz="1600" b="0" i="1" dirty="0"/>
              <a:t>(kurzíva, skloněné písmo)</a:t>
            </a:r>
            <a:endParaRPr lang="en-GB" altLang="cs-CZ" sz="1600" b="0" i="1" dirty="0"/>
          </a:p>
        </p:txBody>
      </p:sp>
      <p:sp>
        <p:nvSpPr>
          <p:cNvPr id="12" name="AutoShape 567">
            <a:extLst>
              <a:ext uri="{FF2B5EF4-FFF2-40B4-BE49-F238E27FC236}">
                <a16:creationId xmlns:a16="http://schemas.microsoft.com/office/drawing/2014/main" id="{8AA28DCB-958C-727A-2695-185ACD185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980" y="3658934"/>
            <a:ext cx="2867025" cy="64698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Standardní nejistota</a:t>
            </a:r>
          </a:p>
          <a:p>
            <a:pPr algn="ctr" eaLnBrk="0" hangingPunct="0"/>
            <a:r>
              <a:rPr lang="cs-CZ" altLang="cs-CZ" sz="1600" b="0" dirty="0"/>
              <a:t>(jedna cifra, nejvýše dvě)</a:t>
            </a:r>
            <a:endParaRPr lang="en-GB" altLang="cs-CZ" sz="1600" b="0" dirty="0"/>
          </a:p>
        </p:txBody>
      </p:sp>
      <p:sp>
        <p:nvSpPr>
          <p:cNvPr id="13" name="AutoShape 568">
            <a:extLst>
              <a:ext uri="{FF2B5EF4-FFF2-40B4-BE49-F238E27FC236}">
                <a16:creationId xmlns:a16="http://schemas.microsoft.com/office/drawing/2014/main" id="{1503BD9C-6ADC-D841-0902-E8578B569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445" y="4797152"/>
            <a:ext cx="3198813" cy="64698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Výsledek zaokrouhlíme na stejném desetinném místě jako nejistotu.</a:t>
            </a:r>
            <a:endParaRPr lang="en-GB" altLang="cs-CZ" sz="1600" b="0" dirty="0"/>
          </a:p>
        </p:txBody>
      </p:sp>
      <p:sp>
        <p:nvSpPr>
          <p:cNvPr id="14" name="AutoShape 571">
            <a:extLst>
              <a:ext uri="{FF2B5EF4-FFF2-40B4-BE49-F238E27FC236}">
                <a16:creationId xmlns:a16="http://schemas.microsoft.com/office/drawing/2014/main" id="{EB476521-073A-4F6C-D173-304529028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999" y="1863988"/>
            <a:ext cx="2944016" cy="3745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Jednotky (stojaté písmo)</a:t>
            </a:r>
          </a:p>
        </p:txBody>
      </p:sp>
      <p:sp>
        <p:nvSpPr>
          <p:cNvPr id="15" name="AutoShape 574">
            <a:extLst>
              <a:ext uri="{FF2B5EF4-FFF2-40B4-BE49-F238E27FC236}">
                <a16:creationId xmlns:a16="http://schemas.microsoft.com/office/drawing/2014/main" id="{9A817735-ECE3-D5CE-D0B7-8D16A1A76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691" y="3869097"/>
            <a:ext cx="3456384" cy="64698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Jednotky oddělujeme středovou tečkou nebo neoddělitelnou mezerou.</a:t>
            </a:r>
          </a:p>
        </p:txBody>
      </p:sp>
      <p:sp>
        <p:nvSpPr>
          <p:cNvPr id="16" name="AutoShape 575">
            <a:extLst>
              <a:ext uri="{FF2B5EF4-FFF2-40B4-BE49-F238E27FC236}">
                <a16:creationId xmlns:a16="http://schemas.microsoft.com/office/drawing/2014/main" id="{7088EC90-11AC-1C86-BDF0-7C8D25C94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0593" y="1274655"/>
            <a:ext cx="4143375" cy="3745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/>
            <a:r>
              <a:rPr lang="cs-CZ" altLang="cs-CZ" sz="1600" b="0" dirty="0"/>
              <a:t>Jednotky od výsledku oddělujeme mezerou.</a:t>
            </a:r>
          </a:p>
        </p:txBody>
      </p:sp>
    </p:spTree>
    <p:extLst>
      <p:ext uri="{BB962C8B-B14F-4D97-AF65-F5344CB8AC3E}">
        <p14:creationId xmlns:p14="http://schemas.microsoft.com/office/powerpoint/2010/main" val="63874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A43A2-4301-75FC-B7E9-D0EBBB9D1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5">
            <a:extLst>
              <a:ext uri="{FF2B5EF4-FFF2-40B4-BE49-F238E27FC236}">
                <a16:creationId xmlns:a16="http://schemas.microsoft.com/office/drawing/2014/main" id="{58BEBB96-A4ED-5B49-3C3E-0669EEFCA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269289"/>
            <a:ext cx="9328150" cy="68580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none" lIns="288000" tIns="46800" rIns="288000" anchor="ctr" anchorCtr="0"/>
          <a:lstStyle/>
          <a:p>
            <a:r>
              <a:rPr lang="cs-CZ" noProof="0" dirty="0"/>
              <a:t>Alternativní zápis výsledku a jednotek</a:t>
            </a:r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710C218D-2017-4D10-B91E-E5788DE11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568498"/>
              </p:ext>
            </p:extLst>
          </p:nvPr>
        </p:nvGraphicFramePr>
        <p:xfrm>
          <a:off x="5169024" y="1987462"/>
          <a:ext cx="383472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228600" progId="Equation.DSMT4">
                  <p:embed/>
                </p:oleObj>
              </mc:Choice>
              <mc:Fallback>
                <p:oleObj name="Equation" r:id="rId2" imgW="1917360" imgH="228600" progId="Equation.DSMT4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:a16="http://schemas.microsoft.com/office/drawing/2014/main" id="{D1E60104-CB04-371D-50E5-29E25DF24D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024" y="1987462"/>
                        <a:ext cx="383472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B13EE81E-BCD5-27CE-614F-FFF76C0608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960845"/>
              </p:ext>
            </p:extLst>
          </p:nvPr>
        </p:nvGraphicFramePr>
        <p:xfrm>
          <a:off x="992560" y="1983764"/>
          <a:ext cx="314928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228600" progId="Equation.DSMT4">
                  <p:embed/>
                </p:oleObj>
              </mc:Choice>
              <mc:Fallback>
                <p:oleObj name="Equation" r:id="rId4" imgW="1574640" imgH="228600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:a16="http://schemas.microsoft.com/office/drawing/2014/main" id="{22139433-3D2C-4F70-44C3-E1A3626222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560" y="1983764"/>
                        <a:ext cx="314928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ovéPole 18">
            <a:extLst>
              <a:ext uri="{FF2B5EF4-FFF2-40B4-BE49-F238E27FC236}">
                <a16:creationId xmlns:a16="http://schemas.microsoft.com/office/drawing/2014/main" id="{92844CBC-4D63-FBE7-7D37-F5F6194D0E80}"/>
              </a:ext>
            </a:extLst>
          </p:cNvPr>
          <p:cNvSpPr txBox="1"/>
          <p:nvPr/>
        </p:nvSpPr>
        <p:spPr>
          <a:xfrm>
            <a:off x="288925" y="1245768"/>
            <a:ext cx="1588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/>
              <a:t>Zápis výsledku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6AB2C6E-2CDB-B289-569B-F510C13B9DCF}"/>
              </a:ext>
            </a:extLst>
          </p:cNvPr>
          <p:cNvSpPr txBox="1"/>
          <p:nvPr/>
        </p:nvSpPr>
        <p:spPr>
          <a:xfrm>
            <a:off x="288925" y="2919300"/>
            <a:ext cx="544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/>
              <a:t>Označení veličiny a zápis jednotek v tabulkách a grafech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FC9AB471-DBC3-616A-4624-DCECC9F0D554}"/>
              </a:ext>
            </a:extLst>
          </p:cNvPr>
          <p:cNvSpPr txBox="1"/>
          <p:nvPr/>
        </p:nvSpPr>
        <p:spPr>
          <a:xfrm>
            <a:off x="1168244" y="37051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i="1" dirty="0"/>
              <a:t>t</a:t>
            </a:r>
            <a:r>
              <a:rPr lang="cs-CZ" dirty="0"/>
              <a:t> / s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F9D35FE9-8BFA-7A36-F0A6-61E6105BD9B4}"/>
              </a:ext>
            </a:extLst>
          </p:cNvPr>
          <p:cNvSpPr txBox="1"/>
          <p:nvPr/>
        </p:nvSpPr>
        <p:spPr>
          <a:xfrm>
            <a:off x="953295" y="3454455"/>
            <a:ext cx="223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dirty="0"/>
              <a:t>jednotka oddělená lomítkem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B461161F-DD08-1BBB-1970-55FE58F2071F}"/>
              </a:ext>
            </a:extLst>
          </p:cNvPr>
          <p:cNvGrpSpPr/>
          <p:nvPr/>
        </p:nvGrpSpPr>
        <p:grpSpPr>
          <a:xfrm>
            <a:off x="5765933" y="3454455"/>
            <a:ext cx="2026517" cy="712321"/>
            <a:chOff x="5765933" y="3454455"/>
            <a:chExt cx="2026517" cy="712321"/>
          </a:xfrm>
        </p:grpSpPr>
        <p:sp>
          <p:nvSpPr>
            <p:cNvPr id="23" name="TextovéPole 22">
              <a:extLst>
                <a:ext uri="{FF2B5EF4-FFF2-40B4-BE49-F238E27FC236}">
                  <a16:creationId xmlns:a16="http://schemas.microsoft.com/office/drawing/2014/main" id="{48A0F9EA-47D6-AF89-EA78-B843CA5F1233}"/>
                </a:ext>
              </a:extLst>
            </p:cNvPr>
            <p:cNvSpPr txBox="1"/>
            <p:nvPr/>
          </p:nvSpPr>
          <p:spPr>
            <a:xfrm>
              <a:off x="5879091" y="3705111"/>
              <a:ext cx="18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i="1" dirty="0"/>
                <a:t>t</a:t>
              </a:r>
              <a:r>
                <a:rPr lang="cs-CZ" dirty="0"/>
                <a:t>  (s)</a:t>
              </a:r>
            </a:p>
          </p:txBody>
        </p:sp>
        <p:sp>
          <p:nvSpPr>
            <p:cNvPr id="25" name="TextovéPole 24">
              <a:extLst>
                <a:ext uri="{FF2B5EF4-FFF2-40B4-BE49-F238E27FC236}">
                  <a16:creationId xmlns:a16="http://schemas.microsoft.com/office/drawing/2014/main" id="{D2431255-94B1-2533-92E5-D98B6F1ED3EF}"/>
                </a:ext>
              </a:extLst>
            </p:cNvPr>
            <p:cNvSpPr txBox="1"/>
            <p:nvPr/>
          </p:nvSpPr>
          <p:spPr>
            <a:xfrm>
              <a:off x="5765933" y="3454455"/>
              <a:ext cx="20265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400" dirty="0"/>
                <a:t>jednotka v kulaté závorce</a:t>
              </a:r>
            </a:p>
          </p:txBody>
        </p:sp>
      </p:grp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41CE4D38-30E8-F020-5F94-7F10DB8A6997}"/>
              </a:ext>
            </a:extLst>
          </p:cNvPr>
          <p:cNvSpPr txBox="1"/>
          <p:nvPr/>
        </p:nvSpPr>
        <p:spPr>
          <a:xfrm>
            <a:off x="394691" y="6220291"/>
            <a:ext cx="5269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FF0000"/>
                </a:solidFill>
              </a:rPr>
              <a:t>Jiná forma zápisu není v souladu s technickou normou.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429EDAE2-576D-2D52-9E01-EDB807C8AB92}"/>
              </a:ext>
            </a:extLst>
          </p:cNvPr>
          <p:cNvSpPr txBox="1"/>
          <p:nvPr/>
        </p:nvSpPr>
        <p:spPr>
          <a:xfrm>
            <a:off x="8067705" y="5504752"/>
            <a:ext cx="1016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dirty="0"/>
              <a:t>log měřítko</a:t>
            </a: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098F8FA-F6A7-E380-9F2D-BBAA364E36CE}"/>
              </a:ext>
            </a:extLst>
          </p:cNvPr>
          <p:cNvGrpSpPr/>
          <p:nvPr/>
        </p:nvGrpSpPr>
        <p:grpSpPr>
          <a:xfrm>
            <a:off x="626967" y="4516025"/>
            <a:ext cx="1816523" cy="742790"/>
            <a:chOff x="626967" y="4516027"/>
            <a:chExt cx="1816523" cy="742790"/>
          </a:xfrm>
        </p:grpSpPr>
        <p:sp>
          <p:nvSpPr>
            <p:cNvPr id="27" name="TextovéPole 26">
              <a:extLst>
                <a:ext uri="{FF2B5EF4-FFF2-40B4-BE49-F238E27FC236}">
                  <a16:creationId xmlns:a16="http://schemas.microsoft.com/office/drawing/2014/main" id="{53BB20A4-C3D1-4F7D-70F4-1B2B454E75A5}"/>
                </a:ext>
              </a:extLst>
            </p:cNvPr>
            <p:cNvSpPr txBox="1"/>
            <p:nvPr/>
          </p:nvSpPr>
          <p:spPr>
            <a:xfrm>
              <a:off x="626967" y="4516027"/>
              <a:ext cx="18165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/>
                <a:t>bezrozměrová veličina</a:t>
              </a:r>
            </a:p>
          </p:txBody>
        </p:sp>
        <p:sp>
          <p:nvSpPr>
            <p:cNvPr id="31" name="TextovéPole 30">
              <a:extLst>
                <a:ext uri="{FF2B5EF4-FFF2-40B4-BE49-F238E27FC236}">
                  <a16:creationId xmlns:a16="http://schemas.microsoft.com/office/drawing/2014/main" id="{6612D074-971E-E28B-58AF-92E4EDB6C42B}"/>
                </a:ext>
              </a:extLst>
            </p:cNvPr>
            <p:cNvSpPr txBox="1"/>
            <p:nvPr/>
          </p:nvSpPr>
          <p:spPr>
            <a:xfrm>
              <a:off x="1151120" y="4797152"/>
              <a:ext cx="768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i="1" dirty="0">
                  <a:latin typeface="Symbol" panose="05050102010706020507" pitchFamily="18" charset="2"/>
                </a:rPr>
                <a:t>e</a:t>
              </a:r>
              <a:endParaRPr lang="cs-CZ" dirty="0"/>
            </a:p>
          </p:txBody>
        </p:sp>
      </p:grpSp>
      <p:grpSp>
        <p:nvGrpSpPr>
          <p:cNvPr id="7" name="Skupina 6">
            <a:extLst>
              <a:ext uri="{FF2B5EF4-FFF2-40B4-BE49-F238E27FC236}">
                <a16:creationId xmlns:a16="http://schemas.microsoft.com/office/drawing/2014/main" id="{D91B05BD-02DA-E742-7171-F435C597BB33}"/>
              </a:ext>
            </a:extLst>
          </p:cNvPr>
          <p:cNvGrpSpPr/>
          <p:nvPr/>
        </p:nvGrpSpPr>
        <p:grpSpPr>
          <a:xfrm>
            <a:off x="3097128" y="4516025"/>
            <a:ext cx="1422184" cy="742791"/>
            <a:chOff x="3302812" y="4516026"/>
            <a:chExt cx="1422184" cy="742791"/>
          </a:xfrm>
        </p:grpSpPr>
        <p:sp>
          <p:nvSpPr>
            <p:cNvPr id="28" name="TextovéPole 27">
              <a:extLst>
                <a:ext uri="{FF2B5EF4-FFF2-40B4-BE49-F238E27FC236}">
                  <a16:creationId xmlns:a16="http://schemas.microsoft.com/office/drawing/2014/main" id="{6F88DC94-181A-F606-5C6B-91A81A23E91A}"/>
                </a:ext>
              </a:extLst>
            </p:cNvPr>
            <p:cNvSpPr txBox="1"/>
            <p:nvPr/>
          </p:nvSpPr>
          <p:spPr>
            <a:xfrm>
              <a:off x="3302812" y="4516026"/>
              <a:ext cx="14221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/>
                <a:t>jednotka - stupeň</a:t>
              </a:r>
            </a:p>
          </p:txBody>
        </p:sp>
        <p:sp>
          <p:nvSpPr>
            <p:cNvPr id="32" name="TextovéPole 31">
              <a:extLst>
                <a:ext uri="{FF2B5EF4-FFF2-40B4-BE49-F238E27FC236}">
                  <a16:creationId xmlns:a16="http://schemas.microsoft.com/office/drawing/2014/main" id="{2214FBDD-8FBD-475F-88D9-5540A5FE1878}"/>
                </a:ext>
              </a:extLst>
            </p:cNvPr>
            <p:cNvSpPr txBox="1"/>
            <p:nvPr/>
          </p:nvSpPr>
          <p:spPr>
            <a:xfrm>
              <a:off x="3629796" y="4797152"/>
              <a:ext cx="768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i="1" dirty="0">
                  <a:latin typeface="Symbol" panose="05050102010706020507" pitchFamily="18" charset="2"/>
                </a:rPr>
                <a:t>a</a:t>
              </a:r>
              <a:r>
                <a:rPr lang="cs-CZ" dirty="0"/>
                <a:t> / °</a:t>
              </a:r>
            </a:p>
          </p:txBody>
        </p:sp>
      </p:grpSp>
      <p:grpSp>
        <p:nvGrpSpPr>
          <p:cNvPr id="8" name="Skupina 7">
            <a:extLst>
              <a:ext uri="{FF2B5EF4-FFF2-40B4-BE49-F238E27FC236}">
                <a16:creationId xmlns:a16="http://schemas.microsoft.com/office/drawing/2014/main" id="{ED52C179-7846-11CE-F97B-C1481AEC85B7}"/>
              </a:ext>
            </a:extLst>
          </p:cNvPr>
          <p:cNvGrpSpPr/>
          <p:nvPr/>
        </p:nvGrpSpPr>
        <p:grpSpPr>
          <a:xfrm>
            <a:off x="5172950" y="4516025"/>
            <a:ext cx="1800200" cy="742792"/>
            <a:chOff x="5569022" y="4516025"/>
            <a:chExt cx="1800200" cy="742792"/>
          </a:xfrm>
        </p:grpSpPr>
        <p:sp>
          <p:nvSpPr>
            <p:cNvPr id="29" name="TextovéPole 28">
              <a:extLst>
                <a:ext uri="{FF2B5EF4-FFF2-40B4-BE49-F238E27FC236}">
                  <a16:creationId xmlns:a16="http://schemas.microsoft.com/office/drawing/2014/main" id="{3E32BB5E-1F7D-4847-A9FF-419BA51EF169}"/>
                </a:ext>
              </a:extLst>
            </p:cNvPr>
            <p:cNvSpPr txBox="1"/>
            <p:nvPr/>
          </p:nvSpPr>
          <p:spPr>
            <a:xfrm>
              <a:off x="5755625" y="4516025"/>
              <a:ext cx="14269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400" dirty="0"/>
                <a:t>úhlová frekvence</a:t>
              </a:r>
            </a:p>
          </p:txBody>
        </p:sp>
        <p:sp>
          <p:nvSpPr>
            <p:cNvPr id="33" name="TextovéPole 32">
              <a:extLst>
                <a:ext uri="{FF2B5EF4-FFF2-40B4-BE49-F238E27FC236}">
                  <a16:creationId xmlns:a16="http://schemas.microsoft.com/office/drawing/2014/main" id="{3C197E82-837E-D27C-2014-5F53035D49D8}"/>
                </a:ext>
              </a:extLst>
            </p:cNvPr>
            <p:cNvSpPr txBox="1"/>
            <p:nvPr/>
          </p:nvSpPr>
          <p:spPr>
            <a:xfrm>
              <a:off x="5569022" y="4797152"/>
              <a:ext cx="18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i="1" dirty="0">
                  <a:latin typeface="Symbol" panose="05050102010706020507" pitchFamily="18" charset="2"/>
                </a:rPr>
                <a:t>w</a:t>
              </a:r>
              <a:r>
                <a:rPr lang="cs-CZ" dirty="0"/>
                <a:t> / </a:t>
              </a:r>
              <a:r>
                <a:rPr lang="cs-CZ" dirty="0" err="1"/>
                <a:t>rad·s</a:t>
              </a:r>
              <a:r>
                <a:rPr lang="cs-CZ" baseline="30000" dirty="0" err="1"/>
                <a:t>-1</a:t>
              </a:r>
              <a:endParaRPr lang="cs-CZ" baseline="30000" dirty="0"/>
            </a:p>
          </p:txBody>
        </p:sp>
      </p:grp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2828E625-860C-4E88-3AA6-74ABDDCE9D76}"/>
              </a:ext>
            </a:extLst>
          </p:cNvPr>
          <p:cNvSpPr txBox="1"/>
          <p:nvPr/>
        </p:nvSpPr>
        <p:spPr>
          <a:xfrm>
            <a:off x="7675917" y="5773797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log (</a:t>
            </a:r>
            <a:r>
              <a:rPr lang="cs-CZ" i="1" dirty="0"/>
              <a:t>f</a:t>
            </a:r>
            <a:r>
              <a:rPr lang="cs-CZ" dirty="0"/>
              <a:t> / Hz)</a:t>
            </a: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6A47B9FA-CA9A-5094-5DE3-3FF3F600439E}"/>
              </a:ext>
            </a:extLst>
          </p:cNvPr>
          <p:cNvGrpSpPr/>
          <p:nvPr/>
        </p:nvGrpSpPr>
        <p:grpSpPr>
          <a:xfrm>
            <a:off x="7626789" y="4516025"/>
            <a:ext cx="1800200" cy="742792"/>
            <a:chOff x="7626789" y="4516025"/>
            <a:chExt cx="1800200" cy="742792"/>
          </a:xfrm>
        </p:grpSpPr>
        <p:sp>
          <p:nvSpPr>
            <p:cNvPr id="2" name="TextovéPole 1">
              <a:extLst>
                <a:ext uri="{FF2B5EF4-FFF2-40B4-BE49-F238E27FC236}">
                  <a16:creationId xmlns:a16="http://schemas.microsoft.com/office/drawing/2014/main" id="{D561A420-CD42-9386-C47D-BF58F48EE5C4}"/>
                </a:ext>
              </a:extLst>
            </p:cNvPr>
            <p:cNvSpPr txBox="1"/>
            <p:nvPr/>
          </p:nvSpPr>
          <p:spPr>
            <a:xfrm>
              <a:off x="8080293" y="4516025"/>
              <a:ext cx="8931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400" dirty="0"/>
                <a:t>frekvence</a:t>
              </a:r>
            </a:p>
          </p:txBody>
        </p:sp>
        <p:sp>
          <p:nvSpPr>
            <p:cNvPr id="3" name="TextovéPole 2">
              <a:extLst>
                <a:ext uri="{FF2B5EF4-FFF2-40B4-BE49-F238E27FC236}">
                  <a16:creationId xmlns:a16="http://schemas.microsoft.com/office/drawing/2014/main" id="{A0B420FC-9110-52D2-11DC-27A21F9065DE}"/>
                </a:ext>
              </a:extLst>
            </p:cNvPr>
            <p:cNvSpPr txBox="1"/>
            <p:nvPr/>
          </p:nvSpPr>
          <p:spPr>
            <a:xfrm>
              <a:off x="7626789" y="4797152"/>
              <a:ext cx="18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i="1" dirty="0">
                  <a:cs typeface="Times New Roman" panose="02020603050405020304" pitchFamily="18" charset="0"/>
                </a:rPr>
                <a:t>f</a:t>
              </a:r>
              <a:r>
                <a:rPr lang="cs-CZ" dirty="0"/>
                <a:t> / Hz</a:t>
              </a:r>
              <a:endParaRPr lang="cs-CZ" baseline="30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5124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503098" y="1747838"/>
            <a:ext cx="6851650" cy="5029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400">
              <a:latin typeface="Comic Sans MS" pitchFamily="66" charset="0"/>
            </a:endParaRPr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 flipV="1">
            <a:off x="2010437" y="2303463"/>
            <a:ext cx="350838" cy="2032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3076" name="Line 9"/>
          <p:cNvSpPr>
            <a:spLocks noChangeShapeType="1"/>
          </p:cNvSpPr>
          <p:nvPr/>
        </p:nvSpPr>
        <p:spPr bwMode="auto">
          <a:xfrm flipH="1">
            <a:off x="7591160" y="2616200"/>
            <a:ext cx="330200" cy="1524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3077" name="Line 12"/>
          <p:cNvSpPr>
            <a:spLocks noChangeShapeType="1"/>
          </p:cNvSpPr>
          <p:nvPr/>
        </p:nvSpPr>
        <p:spPr bwMode="auto">
          <a:xfrm flipH="1" flipV="1">
            <a:off x="7591160" y="3141663"/>
            <a:ext cx="454025" cy="176212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graphicFrame>
        <p:nvGraphicFramePr>
          <p:cNvPr id="8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831203"/>
              </p:ext>
            </p:extLst>
          </p:nvPr>
        </p:nvGraphicFramePr>
        <p:xfrm>
          <a:off x="2392231" y="2566989"/>
          <a:ext cx="5121540" cy="3617915"/>
        </p:xfrm>
        <a:graphic>
          <a:graphicData uri="http://schemas.openxmlformats.org/drawingml/2006/table">
            <a:tbl>
              <a:tblPr firstRow="1" firstCol="1"/>
              <a:tblGrid>
                <a:gridCol w="772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5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12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cs-CZ" alt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kumimoji="0" lang="cs-CZ" altLang="cs-CZ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°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de-DE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/ s</a:t>
                      </a:r>
                    </a:p>
                  </a:txBody>
                  <a:tcPr marL="97479" marR="97479" marT="46785" marB="4678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  <a:cs typeface="Times New Roman" pitchFamily="18" charset="0"/>
                        </a:rPr>
                        <a:t>n 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 10</a:t>
                      </a:r>
                      <a:r>
                        <a:rPr kumimoji="0" lang="cs-CZ" altLang="cs-CZ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  <a:r>
                        <a:rPr kumimoji="0" lang="cs-CZ" altLang="cs-CZ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cs-CZ" altLang="cs-CZ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·s</a:t>
                      </a:r>
                      <a:r>
                        <a:rPr kumimoji="0" lang="cs-CZ" altLang="cs-CZ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0" lang="cs-CZ" altLang="cs-CZ" sz="1600" b="0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cs-CZ" altLang="cs-CZ" sz="1600" b="0" i="1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 10</a:t>
                      </a:r>
                      <a:r>
                        <a:rPr kumimoji="0" lang="cs-CZ" altLang="cs-CZ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 </a:t>
                      </a:r>
                      <a:r>
                        <a:rPr kumimoji="0" lang="cs-CZ" altLang="cs-CZ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  <a:r>
                        <a:rPr kumimoji="0" lang="cs-CZ" altLang="cs-CZ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cs-CZ" altLang="cs-CZ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·s</a:t>
                      </a:r>
                      <a:r>
                        <a:rPr kumimoji="0" lang="cs-CZ" altLang="cs-CZ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kumimoji="0" lang="en-US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342,3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1 025,9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300,1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899,4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273,0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818,2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244,4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732,5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229,4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687,5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208,6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625,2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194,0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581,4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178,5</a:t>
                      </a:r>
                      <a:endParaRPr kumimoji="0" lang="cs-CZ" alt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535,0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167,6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502,3</a:t>
                      </a:r>
                      <a:endParaRPr kumimoji="0" lang="cs-CZ" alt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7479" marR="97479" marT="46785" marB="46785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L="97479" marR="97479" marT="46785" marB="467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22" name="Rectangle 92"/>
          <p:cNvSpPr>
            <a:spLocks noChangeArrowheads="1"/>
          </p:cNvSpPr>
          <p:nvPr/>
        </p:nvSpPr>
        <p:spPr bwMode="auto">
          <a:xfrm>
            <a:off x="1771385" y="1979614"/>
            <a:ext cx="6007233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>
                <a:latin typeface="Times New Roman" pitchFamily="18" charset="0"/>
                <a:cs typeface="Times New Roman" pitchFamily="18" charset="0"/>
              </a:rPr>
              <a:t>Tabulka 2</a:t>
            </a:r>
            <a:r>
              <a:rPr lang="en-US" altLang="cs-CZ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altLang="cs-CZ" sz="1600" dirty="0">
                <a:latin typeface="Times New Roman" pitchFamily="18" charset="0"/>
                <a:cs typeface="Times New Roman" pitchFamily="18" charset="0"/>
              </a:rPr>
              <a:t> Měření viskozity pomocí </a:t>
            </a:r>
            <a:r>
              <a:rPr lang="cs-CZ" altLang="cs-CZ" sz="1600" dirty="0" err="1">
                <a:latin typeface="Times New Roman" pitchFamily="18" charset="0"/>
                <a:cs typeface="Times New Roman" pitchFamily="18" charset="0"/>
              </a:rPr>
              <a:t>Ubbelohdeova</a:t>
            </a:r>
            <a:r>
              <a:rPr lang="cs-CZ" altLang="cs-CZ" sz="1600" dirty="0">
                <a:latin typeface="Times New Roman" pitchFamily="18" charset="0"/>
                <a:cs typeface="Times New Roman" pitchFamily="18" charset="0"/>
              </a:rPr>
              <a:t> viskozimetru.</a:t>
            </a:r>
            <a:endParaRPr lang="cs-CZ" altLang="cs-CZ" sz="1600" dirty="0">
              <a:latin typeface="Times New Roman" pitchFamily="18" charset="0"/>
            </a:endParaRPr>
          </a:p>
        </p:txBody>
      </p:sp>
      <p:sp>
        <p:nvSpPr>
          <p:cNvPr id="3123" name="Line 93"/>
          <p:cNvSpPr>
            <a:spLocks noChangeShapeType="1"/>
          </p:cNvSpPr>
          <p:nvPr/>
        </p:nvSpPr>
        <p:spPr bwMode="auto">
          <a:xfrm flipV="1">
            <a:off x="5164535" y="6173788"/>
            <a:ext cx="0" cy="34925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3124" name="Line 99"/>
          <p:cNvSpPr>
            <a:spLocks noChangeShapeType="1"/>
          </p:cNvSpPr>
          <p:nvPr/>
        </p:nvSpPr>
        <p:spPr bwMode="auto">
          <a:xfrm flipH="1">
            <a:off x="3512840" y="1556792"/>
            <a:ext cx="0" cy="464332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3125" name="AutoShape 100"/>
          <p:cNvSpPr>
            <a:spLocks noChangeArrowheads="1"/>
          </p:cNvSpPr>
          <p:nvPr/>
        </p:nvSpPr>
        <p:spPr bwMode="auto">
          <a:xfrm>
            <a:off x="2648744" y="1350963"/>
            <a:ext cx="1740429" cy="3397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Název tabulky</a:t>
            </a:r>
            <a:endParaRPr lang="en-GB" altLang="cs-CZ" sz="1400" dirty="0">
              <a:latin typeface="Arial" charset="0"/>
            </a:endParaRPr>
          </a:p>
        </p:txBody>
      </p:sp>
      <p:sp>
        <p:nvSpPr>
          <p:cNvPr id="3126" name="AutoShape 101"/>
          <p:cNvSpPr>
            <a:spLocks noChangeArrowheads="1"/>
          </p:cNvSpPr>
          <p:nvPr/>
        </p:nvSpPr>
        <p:spPr bwMode="auto">
          <a:xfrm>
            <a:off x="350838" y="2506663"/>
            <a:ext cx="1766227" cy="576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Označení a číslo</a:t>
            </a:r>
            <a:endParaRPr lang="en-GB" altLang="cs-CZ" sz="1400" dirty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 tabulky</a:t>
            </a:r>
            <a:endParaRPr lang="en-GB" altLang="cs-CZ" sz="1400" dirty="0">
              <a:latin typeface="Arial" charset="0"/>
            </a:endParaRPr>
          </a:p>
        </p:txBody>
      </p:sp>
      <p:sp>
        <p:nvSpPr>
          <p:cNvPr id="3127" name="AutoShape 102"/>
          <p:cNvSpPr>
            <a:spLocks noChangeArrowheads="1"/>
          </p:cNvSpPr>
          <p:nvPr/>
        </p:nvSpPr>
        <p:spPr bwMode="auto">
          <a:xfrm>
            <a:off x="7911042" y="2271713"/>
            <a:ext cx="1766227" cy="576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Značky veličin</a:t>
            </a:r>
            <a:endParaRPr lang="en-GB" altLang="cs-CZ" sz="1400" dirty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 (</a:t>
            </a:r>
            <a:r>
              <a:rPr lang="cs-CZ" altLang="cs-CZ" sz="1400" i="1" dirty="0">
                <a:latin typeface="Arial" charset="0"/>
              </a:rPr>
              <a:t>kurzíva</a:t>
            </a:r>
            <a:r>
              <a:rPr lang="cs-CZ" altLang="cs-CZ" sz="1400" dirty="0">
                <a:latin typeface="Arial" charset="0"/>
              </a:rPr>
              <a:t>)</a:t>
            </a:r>
            <a:endParaRPr lang="en-GB" altLang="cs-CZ" sz="1400" dirty="0">
              <a:latin typeface="Arial" charset="0"/>
            </a:endParaRPr>
          </a:p>
        </p:txBody>
      </p:sp>
      <p:sp>
        <p:nvSpPr>
          <p:cNvPr id="3128" name="AutoShape 103"/>
          <p:cNvSpPr>
            <a:spLocks noChangeArrowheads="1"/>
          </p:cNvSpPr>
          <p:nvPr/>
        </p:nvSpPr>
        <p:spPr bwMode="auto">
          <a:xfrm>
            <a:off x="7838811" y="3325813"/>
            <a:ext cx="1910689" cy="576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Jednotky</a:t>
            </a:r>
            <a:endParaRPr lang="en-GB" altLang="cs-CZ" sz="1400" dirty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 (</a:t>
            </a:r>
            <a:r>
              <a:rPr lang="en-US" altLang="cs-CZ" sz="1400" dirty="0" err="1">
                <a:latin typeface="Arial" charset="0"/>
              </a:rPr>
              <a:t>stojat</a:t>
            </a:r>
            <a:r>
              <a:rPr lang="cs-CZ" altLang="cs-CZ" sz="1400" dirty="0">
                <a:latin typeface="Arial" charset="0"/>
              </a:rPr>
              <a:t>é písmo)</a:t>
            </a:r>
            <a:endParaRPr lang="en-GB" altLang="cs-CZ" sz="1400" dirty="0">
              <a:latin typeface="Arial" charset="0"/>
            </a:endParaRPr>
          </a:p>
        </p:txBody>
      </p:sp>
      <p:sp>
        <p:nvSpPr>
          <p:cNvPr id="3129" name="AutoShape 104"/>
          <p:cNvSpPr>
            <a:spLocks noChangeArrowheads="1"/>
          </p:cNvSpPr>
          <p:nvPr/>
        </p:nvSpPr>
        <p:spPr bwMode="auto">
          <a:xfrm>
            <a:off x="4139539" y="6411914"/>
            <a:ext cx="2049992" cy="3397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>
                <a:latin typeface="Arial" charset="0"/>
              </a:rPr>
              <a:t>Vhodně zaokrouhlit</a:t>
            </a:r>
            <a:endParaRPr lang="en-GB" altLang="cs-CZ" sz="1400">
              <a:latin typeface="Arial" charset="0"/>
            </a:endParaRPr>
          </a:p>
        </p:txBody>
      </p:sp>
      <p:sp>
        <p:nvSpPr>
          <p:cNvPr id="3130" name="Rectangle 15"/>
          <p:cNvSpPr>
            <a:spLocks noChangeArrowheads="1"/>
          </p:cNvSpPr>
          <p:nvPr/>
        </p:nvSpPr>
        <p:spPr bwMode="auto">
          <a:xfrm>
            <a:off x="288925" y="304800"/>
            <a:ext cx="9328150" cy="685800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46800" rIns="2880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Tabulka</a:t>
            </a:r>
            <a:endParaRPr lang="en-US" altLang="cs-CZ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630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25"/>
          <p:cNvSpPr>
            <a:spLocks noChangeShapeType="1"/>
          </p:cNvSpPr>
          <p:nvPr/>
        </p:nvSpPr>
        <p:spPr bwMode="auto">
          <a:xfrm flipV="1">
            <a:off x="2712112" y="5703886"/>
            <a:ext cx="584704" cy="483726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graphicFrame>
        <p:nvGraphicFramePr>
          <p:cNvPr id="5133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734137"/>
              </p:ext>
            </p:extLst>
          </p:nvPr>
        </p:nvGraphicFramePr>
        <p:xfrm>
          <a:off x="2661510" y="1720850"/>
          <a:ext cx="5327650" cy="372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4970727" imgH="3768309" progId="Origin50.Graph">
                  <p:embed/>
                </p:oleObj>
              </mc:Choice>
              <mc:Fallback>
                <p:oleObj name="Graph" r:id="rId2" imgW="4970727" imgH="3768309" progId="Origin50.Grap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510" y="1720850"/>
                        <a:ext cx="5327650" cy="372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1540934" y="6157914"/>
            <a:ext cx="2342356" cy="3397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>
                <a:solidFill>
                  <a:srgbClr val="000000"/>
                </a:solidFill>
                <a:latin typeface="Arial" charset="0"/>
                <a:cs typeface="+mn-cs"/>
              </a:rPr>
              <a:t>Číslo a n</a:t>
            </a:r>
            <a:r>
              <a:rPr lang="en-GB" altLang="cs-CZ" sz="1400" kern="0">
                <a:solidFill>
                  <a:srgbClr val="000000"/>
                </a:solidFill>
                <a:latin typeface="Arial" charset="0"/>
                <a:cs typeface="+mn-cs"/>
              </a:rPr>
              <a:t>ázev grafu</a:t>
            </a:r>
          </a:p>
        </p:txBody>
      </p:sp>
      <p:sp>
        <p:nvSpPr>
          <p:cNvPr id="5124" name="Line 26"/>
          <p:cNvSpPr>
            <a:spLocks noChangeShapeType="1"/>
          </p:cNvSpPr>
          <p:nvPr/>
        </p:nvSpPr>
        <p:spPr bwMode="auto">
          <a:xfrm flipH="1">
            <a:off x="7833320" y="3652044"/>
            <a:ext cx="997479" cy="5413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5125" name="Line 27"/>
          <p:cNvSpPr>
            <a:spLocks noChangeShapeType="1"/>
          </p:cNvSpPr>
          <p:nvPr/>
        </p:nvSpPr>
        <p:spPr bwMode="auto">
          <a:xfrm flipH="1">
            <a:off x="7257256" y="1565119"/>
            <a:ext cx="648072" cy="1116239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5126" name="Line 29"/>
          <p:cNvSpPr>
            <a:spLocks noChangeShapeType="1"/>
          </p:cNvSpPr>
          <p:nvPr/>
        </p:nvSpPr>
        <p:spPr bwMode="auto">
          <a:xfrm>
            <a:off x="3762785" y="1489077"/>
            <a:ext cx="758167" cy="145414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5127" name="Line 30"/>
          <p:cNvSpPr>
            <a:spLocks noChangeShapeType="1"/>
          </p:cNvSpPr>
          <p:nvPr/>
        </p:nvSpPr>
        <p:spPr bwMode="auto">
          <a:xfrm>
            <a:off x="1991519" y="2943225"/>
            <a:ext cx="5864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sp>
        <p:nvSpPr>
          <p:cNvPr id="5128" name="Line 31"/>
          <p:cNvSpPr>
            <a:spLocks noChangeShapeType="1"/>
          </p:cNvSpPr>
          <p:nvPr/>
        </p:nvSpPr>
        <p:spPr bwMode="auto">
          <a:xfrm flipV="1">
            <a:off x="2203053" y="3929062"/>
            <a:ext cx="945886" cy="5413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cs-CZ"/>
          </a:p>
        </p:txBody>
      </p:sp>
      <p:grpSp>
        <p:nvGrpSpPr>
          <p:cNvPr id="5129" name="Group 35"/>
          <p:cNvGrpSpPr>
            <a:grpSpLocks/>
          </p:cNvGrpSpPr>
          <p:nvPr/>
        </p:nvGrpSpPr>
        <p:grpSpPr bwMode="auto">
          <a:xfrm>
            <a:off x="2768865" y="5430839"/>
            <a:ext cx="5678752" cy="523875"/>
            <a:chOff x="1344" y="873"/>
            <a:chExt cx="3302" cy="330"/>
          </a:xfrm>
        </p:grpSpPr>
        <p:sp>
          <p:nvSpPr>
            <p:cNvPr id="17" name="Text Box 4"/>
            <p:cNvSpPr txBox="1">
              <a:spLocks noChangeArrowheads="1"/>
            </p:cNvSpPr>
            <p:nvPr/>
          </p:nvSpPr>
          <p:spPr bwMode="auto">
            <a:xfrm>
              <a:off x="1344" y="873"/>
              <a:ext cx="330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cs-CZ" altLang="cs-CZ" sz="1400" kern="0" dirty="0">
                  <a:solidFill>
                    <a:srgbClr val="000000"/>
                  </a:solidFill>
                  <a:latin typeface="Times New Roman" pitchFamily="18" charset="0"/>
                  <a:cs typeface="+mn-cs"/>
                </a:rPr>
                <a:t>Graf 1: Stanovení tuhosti pružiny dynamickou metodou – závislost    	úhlové frekvence na 1/</a:t>
              </a:r>
              <a:r>
                <a:rPr lang="en-US" altLang="cs-CZ" sz="1400" kern="0" dirty="0">
                  <a:solidFill>
                    <a:srgbClr val="000000"/>
                  </a:solidFill>
                  <a:latin typeface="Times New Roman" pitchFamily="18" charset="0"/>
                  <a:cs typeface="+mn-cs"/>
                </a:rPr>
                <a:t>       .</a:t>
              </a:r>
              <a:endParaRPr lang="cs-CZ" altLang="cs-CZ" sz="1400" kern="0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aphicFrame>
          <p:nvGraphicFramePr>
            <p:cNvPr id="5139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6491604"/>
                </p:ext>
              </p:extLst>
            </p:nvPr>
          </p:nvGraphicFramePr>
          <p:xfrm>
            <a:off x="2843" y="1005"/>
            <a:ext cx="222" cy="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4" imgW="279400" imgH="228600" progId="Equation.3">
                    <p:embed/>
                  </p:oleObj>
                </mc:Choice>
                <mc:Fallback>
                  <p:oleObj name="Rovnice" r:id="rId4" imgW="279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3" y="1005"/>
                          <a:ext cx="222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185737" y="2559051"/>
            <a:ext cx="2008717" cy="817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Popis os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(značka veličiny, jednotky)</a:t>
            </a:r>
          </a:p>
        </p:txBody>
      </p:sp>
      <p:sp>
        <p:nvSpPr>
          <p:cNvPr id="21" name="AutoShape 36"/>
          <p:cNvSpPr>
            <a:spLocks noChangeArrowheads="1"/>
          </p:cNvSpPr>
          <p:nvPr/>
        </p:nvSpPr>
        <p:spPr bwMode="auto">
          <a:xfrm>
            <a:off x="4375150" y="6108701"/>
            <a:ext cx="5317596" cy="5429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Rovnici proložené závislosti uvedeme v grafu nebo v textu.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Arial" charset="0"/>
                <a:cs typeface="+mn-cs"/>
              </a:rPr>
              <a:t>(Rovnici křivky sloužící jako „vodítko pro oko“ neuvádíme.)</a:t>
            </a:r>
            <a:endParaRPr lang="en-GB" altLang="cs-CZ" sz="1200" kern="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7" name="AutoShape 18"/>
          <p:cNvSpPr>
            <a:spLocks noChangeArrowheads="1"/>
          </p:cNvSpPr>
          <p:nvPr/>
        </p:nvSpPr>
        <p:spPr bwMode="auto">
          <a:xfrm>
            <a:off x="175419" y="4438651"/>
            <a:ext cx="2402549" cy="8112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Vhodně zvolené měřítko, dělení osy v pravidelných intervalech</a:t>
            </a:r>
          </a:p>
        </p:txBody>
      </p:sp>
      <p:sp>
        <p:nvSpPr>
          <p:cNvPr id="5134" name="Rectangle 15"/>
          <p:cNvSpPr>
            <a:spLocks noChangeArrowheads="1"/>
          </p:cNvSpPr>
          <p:nvPr/>
        </p:nvSpPr>
        <p:spPr bwMode="auto">
          <a:xfrm>
            <a:off x="288925" y="304800"/>
            <a:ext cx="9328150" cy="685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46800" rIns="2880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Graf</a:t>
            </a:r>
            <a:endParaRPr lang="en-US" altLang="cs-CZ" sz="2400">
              <a:latin typeface="Times New Roman" pitchFamily="18" charset="0"/>
            </a:endParaRP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1915866" y="1154114"/>
            <a:ext cx="2791222" cy="342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>
                <a:solidFill>
                  <a:srgbClr val="000000"/>
                </a:solidFill>
                <a:latin typeface="Arial" charset="0"/>
                <a:cs typeface="+mn-cs"/>
              </a:rPr>
              <a:t>Změřené hodnoty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857518" y="1121526"/>
            <a:ext cx="3854054" cy="6937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Proložení grafu - teoretickou závislostí</a:t>
            </a:r>
          </a:p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Arial" charset="0"/>
                <a:cs typeface="+mn-cs"/>
              </a:rPr>
              <a:t>                         - spojitou křivkou</a:t>
            </a:r>
          </a:p>
        </p:txBody>
      </p:sp>
      <p:sp>
        <p:nvSpPr>
          <p:cNvPr id="10" name="AutoShape 15"/>
          <p:cNvSpPr>
            <a:spLocks noChangeArrowheads="1"/>
          </p:cNvSpPr>
          <p:nvPr/>
        </p:nvSpPr>
        <p:spPr bwMode="auto">
          <a:xfrm>
            <a:off x="8072702" y="3322638"/>
            <a:ext cx="1544373" cy="3397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4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altLang="cs-CZ" sz="1400" kern="0">
                <a:solidFill>
                  <a:srgbClr val="000000"/>
                </a:solidFill>
                <a:latin typeface="Arial" charset="0"/>
                <a:cs typeface="+mn-cs"/>
              </a:rPr>
              <a:t>Vysvětlivky</a:t>
            </a:r>
          </a:p>
        </p:txBody>
      </p:sp>
    </p:spTree>
    <p:extLst>
      <p:ext uri="{BB962C8B-B14F-4D97-AF65-F5344CB8AC3E}">
        <p14:creationId xmlns:p14="http://schemas.microsoft.com/office/powerpoint/2010/main" val="147694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8E939-9B6E-F83F-8717-40C8AAA6D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Rectangle 15">
            <a:extLst>
              <a:ext uri="{FF2B5EF4-FFF2-40B4-BE49-F238E27FC236}">
                <a16:creationId xmlns:a16="http://schemas.microsoft.com/office/drawing/2014/main" id="{35ED2871-BA30-B609-E245-3DF2794E5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04800"/>
            <a:ext cx="9328150" cy="68580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46800" rIns="2880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 dirty="0">
                <a:latin typeface="Times New Roman" pitchFamily="18" charset="0"/>
              </a:rPr>
              <a:t>Graf v logaritmickém měřítku</a:t>
            </a:r>
            <a:endParaRPr lang="en-US" altLang="cs-CZ" sz="2400" dirty="0">
              <a:latin typeface="Times New Roman" pitchFamily="18" charset="0"/>
            </a:endParaRPr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E32F306-0762-2C39-D243-CE2555EDB6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517857"/>
              </p:ext>
            </p:extLst>
          </p:nvPr>
        </p:nvGraphicFramePr>
        <p:xfrm>
          <a:off x="282683" y="2638416"/>
          <a:ext cx="4521832" cy="365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2863269" imgH="2317355" progId="Origin95.Graph">
                  <p:embed/>
                </p:oleObj>
              </mc:Choice>
              <mc:Fallback>
                <p:oleObj name="Graph" r:id="rId2" imgW="2863269" imgH="2317355" progId="Origin95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2683" y="2638416"/>
                        <a:ext cx="4521832" cy="3659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B413E90C-D0FD-A82B-3A3D-D059CF96DC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098405"/>
              </p:ext>
            </p:extLst>
          </p:nvPr>
        </p:nvGraphicFramePr>
        <p:xfrm>
          <a:off x="5210545" y="2638416"/>
          <a:ext cx="4406530" cy="365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4" imgW="2790048" imgH="2317355" progId="Origin95.Graph">
                  <p:embed/>
                </p:oleObj>
              </mc:Choice>
              <mc:Fallback>
                <p:oleObj name="Graph" r:id="rId4" imgW="2790048" imgH="2317355" progId="Origin95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10545" y="2638416"/>
                        <a:ext cx="4406530" cy="3659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76E72A6E-B7B1-163C-EBE5-4F50F97208BF}"/>
              </a:ext>
            </a:extLst>
          </p:cNvPr>
          <p:cNvSpPr txBox="1"/>
          <p:nvPr/>
        </p:nvSpPr>
        <p:spPr>
          <a:xfrm>
            <a:off x="248160" y="1351339"/>
            <a:ext cx="5595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dirty="0"/>
              <a:t>Příklad grafu v semilogaritmickém měřítku – všimněte si popisu svislé osy..</a:t>
            </a:r>
          </a:p>
        </p:txBody>
      </p:sp>
    </p:spTree>
    <p:extLst>
      <p:ext uri="{BB962C8B-B14F-4D97-AF65-F5344CB8AC3E}">
        <p14:creationId xmlns:p14="http://schemas.microsoft.com/office/powerpoint/2010/main" val="10808121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4671</TotalTime>
  <Words>294</Words>
  <Application>Microsoft Office PowerPoint</Application>
  <PresentationFormat>A4 (210 × 297 mm)</PresentationFormat>
  <Paragraphs>90</Paragraphs>
  <Slides>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5</vt:i4>
      </vt:variant>
    </vt:vector>
  </HeadingPairs>
  <TitlesOfParts>
    <vt:vector size="14" baseType="lpstr">
      <vt:lpstr>Arial</vt:lpstr>
      <vt:lpstr>Calibri</vt:lpstr>
      <vt:lpstr>Comic Sans MS</vt:lpstr>
      <vt:lpstr>Symbol</vt:lpstr>
      <vt:lpstr>Times New Roman</vt:lpstr>
      <vt:lpstr>Default Design</vt:lpstr>
      <vt:lpstr>Equation</vt:lpstr>
      <vt:lpstr>Graph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čížek</dc:creator>
  <cp:lastModifiedBy>HV</cp:lastModifiedBy>
  <cp:revision>172</cp:revision>
  <cp:lastPrinted>2025-06-11T11:35:19Z</cp:lastPrinted>
  <dcterms:created xsi:type="dcterms:W3CDTF">2004-02-07T15:37:54Z</dcterms:created>
  <dcterms:modified xsi:type="dcterms:W3CDTF">2025-06-11T11:35:23Z</dcterms:modified>
</cp:coreProperties>
</file>